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86" r:id="rId2"/>
    <p:sldId id="302" r:id="rId3"/>
    <p:sldId id="309" r:id="rId4"/>
    <p:sldId id="319" r:id="rId5"/>
    <p:sldId id="313" r:id="rId6"/>
    <p:sldId id="320" r:id="rId7"/>
    <p:sldId id="322" r:id="rId8"/>
    <p:sldId id="30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FFCC"/>
    <a:srgbClr val="66FF99"/>
    <a:srgbClr val="003300"/>
    <a:srgbClr val="ABA7F7"/>
    <a:srgbClr val="B4F5A9"/>
    <a:srgbClr val="FF33CC"/>
    <a:srgbClr val="FF0000"/>
    <a:srgbClr val="F6A8ED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9" autoAdjust="0"/>
  </p:normalViewPr>
  <p:slideViewPr>
    <p:cSldViewPr>
      <p:cViewPr varScale="1">
        <p:scale>
          <a:sx n="106" d="100"/>
          <a:sy n="106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handoutMaster" Target="handoutMasters/handoutMaster1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3F840-0B2A-473E-85A7-78BC55A0305B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C22CB-A814-457D-9BB5-81799FB19A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A4C46-7926-43DC-9D2A-5D5A111A34BC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906C2-8285-4E62-8134-D37F705D2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906C2-8285-4E62-8134-D37F705D211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906C2-8285-4E62-8134-D37F705D211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AC226-442E-49CF-9496-5EBF9FDD89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78B98-A76E-4616-AC39-AC4ED382065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41F9B-224C-44A3-B7FD-7A2D294329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AEA77-9D10-40DE-BB3F-F612ABC235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4394F-2117-4A2E-B6B1-1C512D0CCAC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59DB4-4430-4C02-9267-1EA8A6D292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ACB04-73A2-432F-AC67-076D8DB7B71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04C21-EAAC-49A4-A9A6-6D96937E634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72885-EAF3-4857-A58E-2CEFDA45104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9691B-0B94-447C-A15D-EFBB61EAFD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451E5-7812-4A9C-9166-2F4B604F066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568C95-BD54-4131-BB5B-BB57BF80094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png" /><Relationship Id="rId4" Type="http://schemas.openxmlformats.org/officeDocument/2006/relationships/image" Target="../media/image3.jpe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 /><Relationship Id="rId3" Type="http://schemas.openxmlformats.org/officeDocument/2006/relationships/image" Target="../media/image3.jpeg" /><Relationship Id="rId7" Type="http://schemas.openxmlformats.org/officeDocument/2006/relationships/image" Target="../media/image8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jpeg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.gif" /><Relationship Id="rId4" Type="http://schemas.openxmlformats.org/officeDocument/2006/relationships/hyperlink" Target="http://www.proshkolu.ru/user/latypowa77/file/1902095/" TargetMode="Externa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gif" /><Relationship Id="rId5" Type="http://schemas.openxmlformats.org/officeDocument/2006/relationships/hyperlink" Target="http://www.proshkolu.ru/user/latypowa77/file/1902095/" TargetMode="External" /><Relationship Id="rId4" Type="http://schemas.openxmlformats.org/officeDocument/2006/relationships/image" Target="../media/image3.jpe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 /><Relationship Id="rId3" Type="http://schemas.openxmlformats.org/officeDocument/2006/relationships/image" Target="../media/image3.jpeg" /><Relationship Id="rId7" Type="http://schemas.openxmlformats.org/officeDocument/2006/relationships/image" Target="../media/image12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jpeg" /><Relationship Id="rId5" Type="http://schemas.openxmlformats.org/officeDocument/2006/relationships/image" Target="../media/image10.gif" /><Relationship Id="rId4" Type="http://schemas.openxmlformats.org/officeDocument/2006/relationships/hyperlink" Target="http://www.proshkolu.ru/user/latypowa77/file/1902095/" TargetMode="Externa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 /><Relationship Id="rId13" Type="http://schemas.openxmlformats.org/officeDocument/2006/relationships/image" Target="../media/image23.png" /><Relationship Id="rId3" Type="http://schemas.openxmlformats.org/officeDocument/2006/relationships/image" Target="../media/image14.png" /><Relationship Id="rId7" Type="http://schemas.openxmlformats.org/officeDocument/2006/relationships/image" Target="../media/image17.png" /><Relationship Id="rId12" Type="http://schemas.openxmlformats.org/officeDocument/2006/relationships/image" Target="../media/image22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.png" /><Relationship Id="rId11" Type="http://schemas.openxmlformats.org/officeDocument/2006/relationships/image" Target="../media/image21.png" /><Relationship Id="rId5" Type="http://schemas.openxmlformats.org/officeDocument/2006/relationships/image" Target="../media/image15.jpeg" /><Relationship Id="rId10" Type="http://schemas.openxmlformats.org/officeDocument/2006/relationships/image" Target="../media/image20.jpeg" /><Relationship Id="rId4" Type="http://schemas.openxmlformats.org/officeDocument/2006/relationships/image" Target="../media/image3.jpeg" /><Relationship Id="rId9" Type="http://schemas.openxmlformats.org/officeDocument/2006/relationships/image" Target="../media/image19.jpe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 /><Relationship Id="rId3" Type="http://schemas.openxmlformats.org/officeDocument/2006/relationships/image" Target="../media/image3.jpeg" /><Relationship Id="rId7" Type="http://schemas.openxmlformats.org/officeDocument/2006/relationships/image" Target="../media/image27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6.jpeg" /><Relationship Id="rId5" Type="http://schemas.openxmlformats.org/officeDocument/2006/relationships/image" Target="../media/image25.jpeg" /><Relationship Id="rId4" Type="http://schemas.openxmlformats.org/officeDocument/2006/relationships/image" Target="../media/image24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9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4" cstate="print"/>
          <a:srcRect l="1670"/>
          <a:stretch>
            <a:fillRect/>
          </a:stretch>
        </p:blipFill>
        <p:spPr bwMode="auto">
          <a:xfrm>
            <a:off x="107504" y="188640"/>
            <a:ext cx="8686800" cy="6515100"/>
          </a:xfrm>
          <a:prstGeom prst="rect">
            <a:avLst/>
          </a:prstGeom>
          <a:ln w="5715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653136"/>
            <a:ext cx="1584176" cy="179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187624" y="2132856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ПУБЛИЧНАЯ ПРЕЗЕНТАЦИЯ 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РЕЗУЛЬТАТОВ  ПЕДАГОГИЧЕСКОЙ ДЕЯТЕЛЬНСТИ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БОРИСЕНКО ЕВГЕНИИ ВАЛЕРЬЕВНЫ</a:t>
            </a:r>
          </a:p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УЧИТЕЛЯ ИЗОБРАЗИТЕЛЬНОГО ИСКУССТВА</a:t>
            </a:r>
          </a:p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МУНИЦИПАЛЬНОГО АВТОНОМНОГО УЧРЕЖДЕНИЯ  Г. ХАБАРОВСКА</a:t>
            </a:r>
          </a:p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«СРЕДНЕЙ ШКОЛЫ «УСПЕХ» ИМЕНИ МАРШАЛА СОВЕТСКОГО СОЮЗА  ВАСИЛИЯ  КОНСТАНТИНОВИЧА  БЛЮХЕРА»</a:t>
            </a:r>
          </a:p>
          <a:p>
            <a:pPr algn="ctr">
              <a:lnSpc>
                <a:spcPct val="150000"/>
              </a:lnSpc>
            </a:pPr>
            <a:endParaRPr lang="ru-RU" sz="1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2023 г. </a:t>
            </a:r>
          </a:p>
          <a:p>
            <a:pPr algn="ctr">
              <a:lnSpc>
                <a:spcPct val="150000"/>
              </a:lnSpc>
            </a:pPr>
            <a:endParaRPr lang="ru-RU" sz="1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260648"/>
            <a:ext cx="74168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ПРИОРИТЕТНЫЙ 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НАЦИОНАЛЬНЫЙ ПРОЕКТ  «ОБРАЗОВАНИЕ»</a:t>
            </a:r>
          </a:p>
          <a:p>
            <a:pPr algn="just"/>
            <a:endParaRPr lang="ru-RU" sz="1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28600" y="228600"/>
            <a:ext cx="8686800" cy="6515100"/>
          </a:xfrm>
          <a:prstGeom prst="rect">
            <a:avLst/>
          </a:prstGeom>
          <a:ln w="5715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1733972" y="211113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 МОЕЙ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ПЕДАГОГИЧЕСКОЙ ДЕЯТЕЛЬНОСТИ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051720" y="980728"/>
            <a:ext cx="648072" cy="504056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259632" y="1484784"/>
            <a:ext cx="1872208" cy="936104"/>
          </a:xfrm>
          <a:prstGeom prst="rect">
            <a:avLst/>
          </a:prstGeom>
          <a:solidFill>
            <a:srgbClr val="CCFF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Повышение мотивации учащихся к изучаемому предмету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51920" y="1484784"/>
            <a:ext cx="1872208" cy="936104"/>
          </a:xfrm>
          <a:prstGeom prst="rect">
            <a:avLst/>
          </a:prstGeom>
          <a:solidFill>
            <a:srgbClr val="CCFF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Развитие творческих потребностей каждого ученика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516216" y="1484784"/>
            <a:ext cx="1872208" cy="936104"/>
          </a:xfrm>
          <a:prstGeom prst="rect">
            <a:avLst/>
          </a:prstGeom>
          <a:solidFill>
            <a:srgbClr val="CCFF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Развитие познавательной активности на уроке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6732240" y="980728"/>
            <a:ext cx="800472" cy="51244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716016" y="980728"/>
            <a:ext cx="0" cy="504056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Picture 2" descr="C:\Users\Пользователь\Desktop\СЕРТИФИКАТЫ И БЛАГОДАРНОСТИ ЗА ИГРУ\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43608" y="2564904"/>
            <a:ext cx="2304256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Пользователь\Desktop\СЕРТИФИКАТЫ И БЛАГОДАРНОСТИ ЗА ИГРУ\диана 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5400000">
            <a:off x="6389104" y="4581128"/>
            <a:ext cx="2208245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Пользователь\Desktop\АТТЕСТАЦИЯ НОВЫЕ материалы\Ольга Сергеевна\IMG_4645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315984" y="2564904"/>
            <a:ext cx="2208245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C:\Users\Пользователь\Desktop\АТТЕСТАЦИЯ НОВЫЕ материалы\Новая папка\IMG_20200226_115853518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rot="5400000">
            <a:off x="1171122" y="4741646"/>
            <a:ext cx="1860207" cy="1395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" descr="C:\Users\Пользователь\Desktop\СЕРТИФИКАТЫ И БЛАГОДАРНОСТИ ЗА ИГРУ\1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707904" y="2564904"/>
            <a:ext cx="2232248" cy="3965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457200" y="3611721"/>
          <a:ext cx="8229600" cy="502920"/>
        </p:xfrm>
        <a:graphic>
          <a:graphicData uri="http://schemas.openxmlformats.org/drawingml/2006/table">
            <a:tbl>
              <a:tblPr/>
              <a:tblGrid>
                <a:gridCol w="1320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9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1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4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5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Courier New"/>
                          <a:ea typeface="Times New Roman"/>
                          <a:cs typeface="Times New Roman"/>
                        </a:rPr>
                        <a:t>Математика</a:t>
                      </a:r>
                    </a:p>
                  </a:txBody>
                  <a:tcPr marL="62680" marR="6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2016-2017 уч.г.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Показатель справляемости (%)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680" marR="6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2017-2018 уч.г.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Показатель справляемости (%)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680" marR="6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2018-2019 уч.г.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Показатель справляемости (%)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680" marR="6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28600" y="228600"/>
            <a:ext cx="8686800" cy="6515100"/>
          </a:xfrm>
          <a:prstGeom prst="rect">
            <a:avLst/>
          </a:prstGeom>
          <a:ln w="5715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259632" y="332656"/>
            <a:ext cx="73448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>
              <a:ln w="19050">
                <a:noFill/>
                <a:prstDash val="solid"/>
              </a:ln>
              <a:solidFill>
                <a:srgbClr val="02188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ln w="19050">
                  <a:noFill/>
                  <a:prstDash val="solid"/>
                </a:ln>
                <a:solidFill>
                  <a:srgbClr val="021888"/>
                </a:solidFill>
                <a:latin typeface="Times New Roman" pitchFamily="18" charset="0"/>
                <a:cs typeface="Times New Roman" pitchFamily="18" charset="0"/>
              </a:rPr>
              <a:t>Результативность работы </a:t>
            </a:r>
          </a:p>
          <a:p>
            <a:pPr algn="ctr"/>
            <a:r>
              <a:rPr lang="ru-RU" sz="2400" b="1" i="1" dirty="0">
                <a:ln w="19050">
                  <a:noFill/>
                  <a:prstDash val="solid"/>
                </a:ln>
                <a:solidFill>
                  <a:srgbClr val="021888"/>
                </a:solidFill>
                <a:latin typeface="Times New Roman" pitchFamily="18" charset="0"/>
                <a:cs typeface="Times New Roman" pitchFamily="18" charset="0"/>
              </a:rPr>
              <a:t>учителя изобразительного искусства</a:t>
            </a:r>
          </a:p>
          <a:p>
            <a:pPr algn="ctr"/>
            <a:endParaRPr lang="ru-RU" dirty="0"/>
          </a:p>
        </p:txBody>
      </p:sp>
      <p:pic>
        <p:nvPicPr>
          <p:cNvPr id="13" name="Picture 18" descr="Без названия - Ирина Владимировна Латыпова">
            <a:hlinkClick r:id="rId4" tooltip="далее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764704"/>
            <a:ext cx="743450" cy="78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331640" y="1916832"/>
          <a:ext cx="7272807" cy="1472184"/>
        </p:xfrm>
        <a:graphic>
          <a:graphicData uri="http://schemas.openxmlformats.org/drawingml/2006/table">
            <a:tbl>
              <a:tblPr/>
              <a:tblGrid>
                <a:gridCol w="1892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4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6828">
                <a:tc gridSpan="4"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+mj-lt"/>
                          <a:ea typeface="Calibri"/>
                          <a:cs typeface="Times New Roman"/>
                        </a:rPr>
                        <a:t>Доля обучающихся,  освоивших  ФГОС по итогам года (в %)</a:t>
                      </a:r>
                      <a:endParaRPr lang="ru-RU" sz="2000" b="1" dirty="0">
                        <a:latin typeface="+mj-lt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latin typeface="+mj-lt"/>
                          <a:ea typeface="MS Mincho"/>
                          <a:cs typeface="Times New Roman"/>
                        </a:rPr>
                        <a:t>2019/2020</a:t>
                      </a: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latin typeface="+mj-lt"/>
                          <a:ea typeface="MS Mincho"/>
                          <a:cs typeface="Times New Roman"/>
                        </a:rPr>
                        <a:t>2020/2021</a:t>
                      </a: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latin typeface="+mj-lt"/>
                          <a:ea typeface="MS Mincho"/>
                          <a:cs typeface="Times New Roman"/>
                        </a:rPr>
                        <a:t>2021/2022</a:t>
                      </a: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>
                          <a:latin typeface="+mj-lt"/>
                          <a:ea typeface="MS Mincho"/>
                          <a:cs typeface="Times New Roman"/>
                        </a:rPr>
                        <a:t>2022/20</a:t>
                      </a:r>
                      <a:r>
                        <a:rPr lang="ru-RU" sz="2000" b="1" i="0" dirty="0">
                          <a:latin typeface="+mj-lt"/>
                          <a:ea typeface="MS Mincho"/>
                          <a:cs typeface="+mn-cs"/>
                        </a:rPr>
                        <a:t>23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>
                          <a:latin typeface="+mj-lt"/>
                          <a:ea typeface="MS Mincho"/>
                          <a:cs typeface="+mn-cs"/>
                        </a:rPr>
                        <a:t>(</a:t>
                      </a:r>
                      <a:r>
                        <a:rPr lang="en-US" sz="2000" b="1" i="0" dirty="0">
                          <a:latin typeface="+mj-lt"/>
                          <a:ea typeface="MS Mincho"/>
                          <a:cs typeface="+mn-cs"/>
                        </a:rPr>
                        <a:t>I </a:t>
                      </a:r>
                      <a:r>
                        <a:rPr lang="ru-RU" sz="2000" b="1" i="0" dirty="0">
                          <a:latin typeface="+mj-lt"/>
                          <a:ea typeface="MS Mincho"/>
                          <a:cs typeface="+mn-cs"/>
                        </a:rPr>
                        <a:t>полугодие)</a:t>
                      </a: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MS Mincho"/>
                          <a:cs typeface="Times New Roman"/>
                        </a:rPr>
                        <a:t>100 %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j-lt"/>
                          <a:ea typeface="MS Mincho"/>
                          <a:cs typeface="Times New Roman"/>
                        </a:rPr>
                        <a:t>100 %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MS Mincho"/>
                          <a:cs typeface="Times New Roman"/>
                        </a:rPr>
                        <a:t>100 %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j-lt"/>
                          <a:ea typeface="MS Mincho"/>
                          <a:cs typeface="Times New Roman"/>
                        </a:rPr>
                        <a:t>100 %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403648" y="4509120"/>
          <a:ext cx="7056783" cy="1927860"/>
        </p:xfrm>
        <a:graphic>
          <a:graphicData uri="http://schemas.openxmlformats.org/drawingml/2006/table">
            <a:tbl>
              <a:tblPr/>
              <a:tblGrid>
                <a:gridCol w="1470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06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6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44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668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MS Mincho"/>
                          <a:cs typeface="Times New Roman"/>
                        </a:rPr>
                        <a:t>Класс</a:t>
                      </a:r>
                      <a:endParaRPr lang="ru-RU" sz="1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Calibri"/>
                          <a:cs typeface="Times New Roman"/>
                        </a:rPr>
                        <a:t>Средний балл по предмету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  <a:cs typeface="Times New Roman"/>
                        </a:rPr>
                        <a:t>2019/2020</a:t>
                      </a:r>
                      <a:endParaRPr lang="ru-RU" sz="1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  <a:cs typeface="Times New Roman"/>
                        </a:rPr>
                        <a:t>2020/2021</a:t>
                      </a:r>
                      <a:endParaRPr lang="ru-RU" sz="1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  <a:cs typeface="Times New Roman"/>
                        </a:rPr>
                        <a:t>2021/2022</a:t>
                      </a:r>
                      <a:endParaRPr lang="ru-RU" sz="1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  <a:cs typeface="Times New Roman"/>
                        </a:rPr>
                        <a:t>школа</a:t>
                      </a:r>
                      <a:endParaRPr lang="ru-RU" sz="1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  <a:cs typeface="Times New Roman"/>
                        </a:rPr>
                        <a:t>край</a:t>
                      </a:r>
                      <a:endParaRPr lang="ru-RU" sz="1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  <a:cs typeface="Times New Roman"/>
                        </a:rPr>
                        <a:t>школа</a:t>
                      </a:r>
                      <a:endParaRPr lang="ru-RU" sz="1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  <a:cs typeface="Times New Roman"/>
                        </a:rPr>
                        <a:t>край</a:t>
                      </a:r>
                      <a:endParaRPr lang="ru-RU" sz="1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  <a:cs typeface="Times New Roman"/>
                        </a:rPr>
                        <a:t>школа</a:t>
                      </a:r>
                      <a:endParaRPr lang="ru-RU" sz="18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  <a:cs typeface="Times New Roman"/>
                        </a:rPr>
                        <a:t>край</a:t>
                      </a:r>
                      <a:endParaRPr lang="ru-RU" sz="18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  <a:cs typeface="Times New Roman"/>
                        </a:rPr>
                        <a:t>5А</a:t>
                      </a:r>
                      <a:endParaRPr lang="ru-RU" sz="1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  <a:cs typeface="Times New Roman"/>
                        </a:rPr>
                        <a:t>4,64</a:t>
                      </a:r>
                      <a:endParaRPr lang="ru-RU" sz="18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  <a:cs typeface="Times New Roman"/>
                        </a:rPr>
                        <a:t>4,63</a:t>
                      </a:r>
                      <a:endParaRPr lang="ru-RU" sz="18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  <a:cs typeface="Times New Roman"/>
                        </a:rPr>
                        <a:t>4,66</a:t>
                      </a:r>
                      <a:endParaRPr lang="ru-RU" sz="1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  <a:cs typeface="Times New Roman"/>
                        </a:rPr>
                        <a:t>4,56</a:t>
                      </a:r>
                      <a:endParaRPr lang="ru-RU" sz="1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  <a:cs typeface="Times New Roman"/>
                        </a:rPr>
                        <a:t>4,93</a:t>
                      </a:r>
                      <a:endParaRPr lang="ru-RU" sz="1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  <a:cs typeface="Times New Roman"/>
                        </a:rPr>
                        <a:t>4,45</a:t>
                      </a:r>
                      <a:endParaRPr lang="ru-RU" sz="18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  <a:cs typeface="Times New Roman"/>
                        </a:rPr>
                        <a:t>6Б</a:t>
                      </a:r>
                      <a:endParaRPr lang="ru-RU" sz="1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  <a:cs typeface="Times New Roman"/>
                        </a:rPr>
                        <a:t>4,75</a:t>
                      </a:r>
                      <a:endParaRPr lang="ru-RU" sz="18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  <a:cs typeface="Times New Roman"/>
                        </a:rPr>
                        <a:t>4,56</a:t>
                      </a:r>
                      <a:endParaRPr lang="ru-RU" sz="1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  <a:cs typeface="Times New Roman"/>
                        </a:rPr>
                        <a:t>4,79</a:t>
                      </a:r>
                      <a:endParaRPr lang="ru-RU" sz="18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  <a:cs typeface="Times New Roman"/>
                        </a:rPr>
                        <a:t>4,45</a:t>
                      </a:r>
                      <a:endParaRPr lang="ru-RU" sz="18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  <a:cs typeface="Times New Roman"/>
                        </a:rPr>
                        <a:t>4,8</a:t>
                      </a:r>
                      <a:endParaRPr lang="ru-RU" sz="1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  <a:cs typeface="Times New Roman"/>
                        </a:rPr>
                        <a:t>4,41</a:t>
                      </a:r>
                      <a:endParaRPr lang="ru-RU" sz="1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  <a:cs typeface="Times New Roman"/>
                        </a:rPr>
                        <a:t>7Б</a:t>
                      </a:r>
                      <a:endParaRPr lang="ru-RU" sz="1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  <a:cs typeface="Times New Roman"/>
                        </a:rPr>
                        <a:t>4,8</a:t>
                      </a:r>
                      <a:endParaRPr lang="ru-RU" sz="18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  <a:cs typeface="Times New Roman"/>
                        </a:rPr>
                        <a:t>4,45</a:t>
                      </a:r>
                      <a:endParaRPr lang="ru-RU" sz="18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  <a:cs typeface="Times New Roman"/>
                        </a:rPr>
                        <a:t>4,92</a:t>
                      </a:r>
                      <a:endParaRPr lang="ru-RU" sz="18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  <a:cs typeface="Times New Roman"/>
                        </a:rPr>
                        <a:t>4,41</a:t>
                      </a:r>
                      <a:endParaRPr lang="ru-RU" sz="18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  <a:cs typeface="Times New Roman"/>
                        </a:rPr>
                        <a:t>4,92</a:t>
                      </a:r>
                      <a:endParaRPr lang="ru-RU" sz="18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  <a:cs typeface="Times New Roman"/>
                        </a:rPr>
                        <a:t>4,36</a:t>
                      </a:r>
                      <a:endParaRPr lang="ru-RU" sz="1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331640" y="3501008"/>
            <a:ext cx="7200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Показатели годового значения среднего балла по предмету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за период</a:t>
            </a:r>
            <a:r>
              <a:rPr kumimoji="0" lang="ru-RU" sz="20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2019-2022 учебные годы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Изобразительное искусство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31640" y="1196752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Показатели успеваемости за период 2019 - 2023 учебные годы 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Изобразительное искусство</a:t>
            </a:r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457200" y="3611721"/>
          <a:ext cx="8229600" cy="502920"/>
        </p:xfrm>
        <a:graphic>
          <a:graphicData uri="http://schemas.openxmlformats.org/drawingml/2006/table">
            <a:tbl>
              <a:tblPr/>
              <a:tblGrid>
                <a:gridCol w="1320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9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1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4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5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Courier New"/>
                          <a:ea typeface="Times New Roman"/>
                          <a:cs typeface="Times New Roman"/>
                        </a:rPr>
                        <a:t>Математика</a:t>
                      </a:r>
                    </a:p>
                  </a:txBody>
                  <a:tcPr marL="62680" marR="6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2016-2017 уч.г.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Показатель справляемости (%)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680" marR="6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2017-2018 уч.г.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Показатель справляемости (%)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680" marR="6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2018-2019 уч.г.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Показатель справляемости (%)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680" marR="6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4" cstate="print"/>
          <a:srcRect l="1670"/>
          <a:stretch>
            <a:fillRect/>
          </a:stretch>
        </p:blipFill>
        <p:spPr bwMode="auto">
          <a:xfrm>
            <a:off x="228600" y="228600"/>
            <a:ext cx="8686800" cy="6515100"/>
          </a:xfrm>
          <a:prstGeom prst="rect">
            <a:avLst/>
          </a:prstGeom>
          <a:ln w="5715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259632" y="332656"/>
            <a:ext cx="734481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>
              <a:ln w="19050">
                <a:noFill/>
                <a:prstDash val="solid"/>
              </a:ln>
              <a:solidFill>
                <a:srgbClr val="02188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ln w="19050">
                  <a:noFill/>
                  <a:prstDash val="solid"/>
                </a:ln>
                <a:solidFill>
                  <a:srgbClr val="021888"/>
                </a:solidFill>
                <a:latin typeface="Times New Roman" pitchFamily="18" charset="0"/>
                <a:cs typeface="Times New Roman" pitchFamily="18" charset="0"/>
              </a:rPr>
              <a:t>Результативность участия обучающихся </a:t>
            </a:r>
          </a:p>
          <a:p>
            <a:pPr algn="ctr"/>
            <a:r>
              <a:rPr lang="ru-RU" sz="2400" b="1" i="1" dirty="0">
                <a:ln w="19050">
                  <a:noFill/>
                  <a:prstDash val="solid"/>
                </a:ln>
                <a:solidFill>
                  <a:srgbClr val="021888"/>
                </a:solidFill>
                <a:latin typeface="Times New Roman" pitchFamily="18" charset="0"/>
                <a:cs typeface="Times New Roman" pitchFamily="18" charset="0"/>
              </a:rPr>
              <a:t> в конкурсах изобразительного искусства</a:t>
            </a:r>
          </a:p>
          <a:p>
            <a:pPr algn="ctr"/>
            <a:r>
              <a:rPr lang="ru-RU" sz="2400" b="1" i="1" dirty="0">
                <a:ln w="19050">
                  <a:noFill/>
                  <a:prstDash val="solid"/>
                </a:ln>
                <a:solidFill>
                  <a:srgbClr val="021888"/>
                </a:solidFill>
                <a:latin typeface="Times New Roman" pitchFamily="18" charset="0"/>
                <a:cs typeface="Times New Roman" pitchFamily="18" charset="0"/>
              </a:rPr>
              <a:t>в период с 2019-2023 </a:t>
            </a:r>
            <a:r>
              <a:rPr lang="ru-RU" sz="2400" b="1" i="1" dirty="0" err="1">
                <a:ln w="19050">
                  <a:noFill/>
                  <a:prstDash val="solid"/>
                </a:ln>
                <a:solidFill>
                  <a:srgbClr val="021888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2400" b="1" i="1" dirty="0">
              <a:ln w="19050">
                <a:noFill/>
                <a:prstDash val="solid"/>
              </a:ln>
              <a:solidFill>
                <a:srgbClr val="02188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115616" y="148478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endParaRPr lang="ru-RU" sz="1600" b="1" i="1" dirty="0"/>
          </a:p>
        </p:txBody>
      </p:sp>
      <p:pic>
        <p:nvPicPr>
          <p:cNvPr id="13" name="Picture 18" descr="Без названия - Ирина Владимировна Латыпова">
            <a:hlinkClick r:id="rId5" tooltip="далее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764704"/>
            <a:ext cx="743450" cy="78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475656" y="1844824"/>
          <a:ext cx="6768747" cy="433583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5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3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35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3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3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8197">
                <a:tc rowSpan="2">
                  <a:txBody>
                    <a:bodyPr/>
                    <a:lstStyle/>
                    <a:p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   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учебный    год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 Количество призёров и победителей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98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    школа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   район</a:t>
                      </a:r>
                    </a:p>
                  </a:txBody>
                  <a:tcPr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город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край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регион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    всероссийский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    </a:t>
                      </a:r>
                      <a:r>
                        <a:rPr lang="ru-RU" sz="1400" dirty="0" err="1"/>
                        <a:t>межднународный</a:t>
                      </a:r>
                      <a:endParaRPr lang="ru-RU" sz="1400" dirty="0"/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34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2019-2020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43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2020-2021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43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2021-2022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43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2022-2023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</a:rPr>
                        <a:t>полугодие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28600" y="228600"/>
            <a:ext cx="8686800" cy="6515100"/>
          </a:xfrm>
          <a:prstGeom prst="rect">
            <a:avLst/>
          </a:prstGeom>
          <a:ln w="5715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857356" y="428605"/>
            <a:ext cx="607223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>
                <a:ln w="19050">
                  <a:noFill/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 технологии:</a:t>
            </a:r>
          </a:p>
        </p:txBody>
      </p:sp>
      <p:pic>
        <p:nvPicPr>
          <p:cNvPr id="13" name="Picture 18" descr="Без названия - Ирина Владимировна Латыпова">
            <a:hlinkClick r:id="rId4" tooltip="далее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5143512"/>
            <a:ext cx="1239887" cy="131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355976" y="1052736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6600"/>
                </a:solidFill>
              </a:rPr>
              <a:t> информационно-коммуникативные;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6600"/>
                </a:solidFill>
              </a:rPr>
              <a:t> </a:t>
            </a:r>
            <a:r>
              <a:rPr lang="ru-RU" dirty="0" err="1">
                <a:solidFill>
                  <a:srgbClr val="006600"/>
                </a:solidFill>
              </a:rPr>
              <a:t>здоровьесберегающие</a:t>
            </a:r>
            <a:r>
              <a:rPr lang="ru-RU" dirty="0">
                <a:solidFill>
                  <a:srgbClr val="006600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6600"/>
                </a:solidFill>
              </a:rPr>
              <a:t>проектно-исследовательские;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6600"/>
                </a:solidFill>
              </a:rPr>
              <a:t> личностно -ориентированные;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6600"/>
                </a:solidFill>
              </a:rPr>
              <a:t> проблемного обучения;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6600"/>
                </a:solidFill>
              </a:rPr>
              <a:t> развития смыслового чтения;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6600"/>
                </a:solidFill>
              </a:rPr>
              <a:t>  критическое мышление;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6600"/>
                </a:solidFill>
              </a:rPr>
              <a:t> игровые технологии;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6600"/>
                </a:solidFill>
              </a:rPr>
              <a:t> интегрированные уроки.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17410" name="Picture 2" descr="E:\Новая папка\доска в сайт фото\жэх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427984" y="3933056"/>
            <a:ext cx="288032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1" name="Picture 3" descr="C:\Users\Пользователь\Desktop\АТТЕСТАЦИЯ НОВЫЕ материалы\Ольга Сергеевна\IMG_4631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331640" y="1268760"/>
            <a:ext cx="2784309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3" name="Picture 5" descr="C:\Users\Пользователь\Desktop\АТТЕСТАЦИЯ НОВЫЕ материалы\Ольга Сергеевна\IMG_4629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331640" y="3861048"/>
            <a:ext cx="288032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" name="Содержимое 19" descr="Ищенко 1 местоРусь пасхальнпя 001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59735" y="1600200"/>
            <a:ext cx="6224530" cy="4525963"/>
          </a:xfrm>
        </p:spPr>
      </p:pic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4" cstate="print"/>
          <a:srcRect l="1670"/>
          <a:stretch>
            <a:fillRect/>
          </a:stretch>
        </p:blipFill>
        <p:spPr bwMode="auto">
          <a:xfrm>
            <a:off x="228600" y="228600"/>
            <a:ext cx="8686800" cy="6515100"/>
          </a:xfrm>
          <a:prstGeom prst="rect">
            <a:avLst/>
          </a:prstGeom>
          <a:ln w="5715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15616" y="260648"/>
            <a:ext cx="720080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>
                <a:ln w="19050">
                  <a:noFill/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Достижения моих учеников в 2023 г</a:t>
            </a:r>
          </a:p>
        </p:txBody>
      </p:sp>
      <p:pic>
        <p:nvPicPr>
          <p:cNvPr id="5122" name="Picture 2" descr="http://www.iro.yar.ru/fileadmin/_processed_/9/5/csm_nma_3_d8c4e7c3b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732240" y="1772816"/>
            <a:ext cx="2150896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2" descr="http://www.iro.yar.ru/fileadmin/_processed_/9/5/csm_nma_3_d8c4e7c3b2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115616" y="980728"/>
            <a:ext cx="1656184" cy="2277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 descr="http://www.iro.yar.ru/fileadmin/_processed_/9/5/csm_nma_3_d8c4e7c3b2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987824" y="980728"/>
            <a:ext cx="1675463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2" descr="http://www.iro.yar.ru/fileadmin/_processed_/9/5/csm_nma_3_d8c4e7c3b2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788024" y="908720"/>
            <a:ext cx="2304257" cy="1640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2" descr="http://www.iro.yar.ru/fileadmin/_processed_/9/5/csm_nma_3_d8c4e7c3b2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259632" y="4005064"/>
            <a:ext cx="1742281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2" descr="http://www.iro.yar.ru/fileadmin/_processed_/9/5/csm_nma_3_d8c4e7c3b2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7020272" y="3789040"/>
            <a:ext cx="1742281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2" descr="http://www.iro.yar.ru/fileadmin/_processed_/9/5/csm_nma_3_d8c4e7c3b2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2555776" y="3501008"/>
            <a:ext cx="2475806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" descr="http://www.iro.yar.ru/fileadmin/_processed_/9/5/csm_nma_3_d8c4e7c3b2.jp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499992" y="4797152"/>
            <a:ext cx="2475804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" descr="http://www.iro.yar.ru/fileadmin/_processed_/9/5/csm_nma_3_d8c4e7c3b2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5076057" y="2636912"/>
            <a:ext cx="1604156" cy="2206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28600" y="228600"/>
            <a:ext cx="8686800" cy="6515100"/>
          </a:xfrm>
          <a:prstGeom prst="rect">
            <a:avLst/>
          </a:prstGeom>
          <a:ln w="5715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1733972" y="211113"/>
            <a:ext cx="6870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 w="19050">
                  <a:noFill/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Обобщение опыта работы и представления на различных уровнях системы образования</a:t>
            </a:r>
          </a:p>
          <a:p>
            <a:pPr algn="ctr"/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051720" y="980728"/>
            <a:ext cx="648072" cy="504056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220072" y="980728"/>
            <a:ext cx="800472" cy="51244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995936" y="1052736"/>
            <a:ext cx="0" cy="504056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043608" y="1556792"/>
            <a:ext cx="1800200" cy="8640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ПУБЛИКАЦИИ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076056" y="1484784"/>
            <a:ext cx="1728192" cy="8640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методические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разработки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987824" y="1556792"/>
            <a:ext cx="1944216" cy="8640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ОТКРЫТЫЕ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УРОКИ и МЕРОПРИЯТИЯ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7308304" y="980728"/>
            <a:ext cx="800472" cy="51244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948264" y="1556792"/>
            <a:ext cx="1944216" cy="8640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СЕМИНАРЫ</a:t>
            </a:r>
          </a:p>
        </p:txBody>
      </p:sp>
      <p:pic>
        <p:nvPicPr>
          <p:cNvPr id="35842" name="Picture 2" descr="E:\мой сайт\ИСПОЛЬЗОВАННОЕ\проблемное обучение на уроках математики\p41_09logn67en655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23928" y="2564904"/>
            <a:ext cx="2232248" cy="1674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3" name="Picture 3" descr="E:\мой сайт\ИСПОЛЬЗОВАННОЕ\проблемное обучение на уроках математики\p41_xzng789b-o09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588224" y="2996952"/>
            <a:ext cx="2106233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5" name="Picture 5" descr="E:\мой сайт\ИСПОЛЬЗОВАННОЕ\смысловое чтение на уроках математики\medsovetopyit2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070076" y="4509120"/>
            <a:ext cx="240026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6" name="Picture 6" descr="E:\мой сайт\ИСПОЛЬЗОВАННОЕ\визитная карточка\проекты и конкурсы\p32_ooooo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259632" y="2564904"/>
            <a:ext cx="2328258" cy="1746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" descr="E:\мой сайт\ИСПОЛЬЗОВАННОЕ\проблемное обучение на уроках математики\p41_09logn67en6555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851920" y="4509120"/>
            <a:ext cx="249627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28600" y="228600"/>
            <a:ext cx="8686800" cy="6515100"/>
          </a:xfrm>
          <a:prstGeom prst="rect">
            <a:avLst/>
          </a:prstGeom>
          <a:ln w="5715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AEFEB"/>
              </a:clrFrom>
              <a:clrTo>
                <a:srgbClr val="EAEF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714356"/>
            <a:ext cx="4357718" cy="569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 rot="20230255">
            <a:off x="3428992" y="2857496"/>
            <a:ext cx="2928958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>
                <a:ln w="19050">
                  <a:noFill/>
                  <a:prstDash val="solid"/>
                </a:ln>
                <a:solidFill>
                  <a:srgbClr val="021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3200" b="1" i="1" cap="none" spc="0" dirty="0">
                <a:ln w="19050">
                  <a:noFill/>
                  <a:prstDash val="solid"/>
                </a:ln>
                <a:solidFill>
                  <a:srgbClr val="021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340</Words>
  <Application>Microsoft Office PowerPoint</Application>
  <PresentationFormat>Экран (4:3)</PresentationFormat>
  <Paragraphs>158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Администрация</dc:creator>
  <cp:lastModifiedBy>Елена Шалюпа</cp:lastModifiedBy>
  <cp:revision>207</cp:revision>
  <dcterms:created xsi:type="dcterms:W3CDTF">2016-02-10T11:18:05Z</dcterms:created>
  <dcterms:modified xsi:type="dcterms:W3CDTF">2023-04-23T13:59:44Z</dcterms:modified>
</cp:coreProperties>
</file>